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07" r:id="rId2"/>
    <p:sldId id="100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28" y="-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241D09-CF95-4A9A-B338-9F7CAE53A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0668CD5-99EA-4331-AB41-048DF32CC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2D8FCF3-9BE2-4FFC-815B-2C367739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05E3A97-DCFB-489C-B96F-F42720496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462BEB7-1E87-483F-BCFD-DDBC3E6D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80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9423BD-2BB8-483F-B386-40BC05396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BA675AD6-BDE5-428B-9CC0-D9BC5DCE3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158FF14-842E-4586-8680-BF1EE39F9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B346791-5085-454F-B2DE-196ECD4E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08C7EB6-938A-4823-B0BA-A66146A1F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3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6EC9F4F-BD02-4D28-BE47-E915E9D86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B638A0F-A6AD-415A-B08A-3BCD53942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FCF10A3-6E49-432C-9025-E2F8B1089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A992BA9-95B5-48D7-9ED0-76781EEA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7A0F531-457F-4956-835B-C345807C7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34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DB224C-4E54-441C-B37B-EC1BABDB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20AA7D9-D6F5-4609-AA41-AD505720D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C1364A9-8F15-4B78-98D5-E5F6CCB1F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44C341D-EFE1-4436-8B27-0EC9FBBC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06AF0CE-C8EB-48FF-A639-067A2C7B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24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13BF74-80A5-4FCC-830B-550F97F6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01311A5-A96C-448C-9E73-6850FC43C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9E65A99-0A85-4BBB-B13C-DE141E27F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ACBDA6B-859B-4670-AB26-08585E714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BFA0E1D-C69B-43C6-97D0-D91B3DFD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E81324-1718-4CD2-9EE5-DBAC963BE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D812B76-7966-44A1-9ACB-50C82EA48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E74F7604-DAF3-4D11-A0ED-BD8E829A2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8191AF7B-E5F8-41B3-A350-E32AB6805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BB46EE1E-4B1A-4543-8BF3-8CDBDBA4D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C1718DD6-AE08-41BF-ACD4-84487F0E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42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7972F3-998C-427F-9731-7E06FC6DA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D696467-4949-47AC-9C3F-8DE79DB3C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B08819C-6469-449B-BAA3-28F49D486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954C51D-8A64-48DB-A400-6E3A1FABC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2B782079-E308-4BBE-8359-79F24AC56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A4412A94-094A-4100-88F5-A8EDA34E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F5ABEA86-7BAA-4908-A301-9AF361FE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B5DDD1D5-C3F4-4BFD-81F6-167AB665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34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CD813E-07A7-469F-AE6B-E7F227E43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B7C12611-D7E0-456A-BBAC-0CA1C15F9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6794D26-F065-41F8-8FBF-18010094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136442A7-B3E4-43FB-BF21-8A47BECD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34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DBB9D0F3-0696-48F2-B4F5-1BB72ECBC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7F4C292C-9F0C-4FBB-A9F2-958DACBE1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F853D295-4C06-47D7-AA12-097263C7F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22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FDE677-7771-4635-9A35-E64D26AB4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066DAF1-0917-4920-8246-5E899E1ED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E20DB11-F0FB-43D0-BA28-E9F2F0B4A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33802BCF-718F-46F9-8C43-CBFCF86B3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B7E968F-11B0-42C0-9AAC-A3096C3A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14EDD1E4-2667-47B4-B2A1-12487DE3B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78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8EC724-4A3F-4017-8002-DBD9404DE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35BB72D-A574-464E-AC01-90203C3D3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8F43A5C1-1C12-44AA-8752-FEB1AC728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636A2A3-C0BF-4926-8DC6-9EC1FDF4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9A00482-109B-403F-9AB7-096B1DE24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2BBD57E-AA12-4ED3-AF87-3C801D3A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79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FD26F7B-E635-47B4-B54E-450D98ABC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D8EE49C-631F-470D-9C03-46CDD3876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35426EB-0B97-4A21-80DA-A72110E28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78C5-CBDC-4F13-AD49-6988617F95B1}" type="datetimeFigureOut">
              <a:rPr lang="pt-BR" smtClean="0"/>
              <a:t>11/05/20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04EE270-8999-41BF-BF7A-93A2E07DD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C7BBC88-1E19-47B5-A631-592042D18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4C22F-B6DF-48C5-AA51-8EB8D16465F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0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tângulo 13"/>
          <p:cNvSpPr>
            <a:spLocks noChangeArrowheads="1"/>
          </p:cNvSpPr>
          <p:nvPr/>
        </p:nvSpPr>
        <p:spPr bwMode="auto">
          <a:xfrm>
            <a:off x="3259567" y="344244"/>
            <a:ext cx="56692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175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ts val="25"/>
              </a:spcBef>
            </a:pPr>
            <a:r>
              <a:rPr lang="pt-BR" altLang="pt-BR" sz="1800" b="1" dirty="0"/>
              <a:t>Previsão de Arrecadação - Loterias 2020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xmlns="" id="{CFC7A24B-5337-49F2-B13D-02F23AC431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628718"/>
              </p:ext>
            </p:extLst>
          </p:nvPr>
        </p:nvGraphicFramePr>
        <p:xfrm>
          <a:off x="4417741" y="935695"/>
          <a:ext cx="3356518" cy="5675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5238638" imgH="8858250" progId="Excel.Sheet.8">
                  <p:embed/>
                </p:oleObj>
              </mc:Choice>
              <mc:Fallback>
                <p:oleObj name="Worksheet" r:id="rId3" imgW="5238638" imgH="8858250" progId="Excel.Sheet.8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xmlns="" id="{CFC7A24B-5337-49F2-B13D-02F23AC431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17741" y="935695"/>
                        <a:ext cx="3356518" cy="5675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421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4DD1B5B9-E87A-47BD-8A96-9C416AE83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146224"/>
              </p:ext>
            </p:extLst>
          </p:nvPr>
        </p:nvGraphicFramePr>
        <p:xfrm>
          <a:off x="631113" y="1530720"/>
          <a:ext cx="10929773" cy="3796559"/>
        </p:xfrm>
        <a:graphic>
          <a:graphicData uri="http://schemas.openxmlformats.org/drawingml/2006/table">
            <a:tbl>
              <a:tblPr/>
              <a:tblGrid>
                <a:gridCol w="1582637">
                  <a:extLst>
                    <a:ext uri="{9D8B030D-6E8A-4147-A177-3AD203B41FA5}">
                      <a16:colId xmlns:a16="http://schemas.microsoft.com/office/drawing/2014/main" xmlns="" val="2829700356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2173572320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3167063511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3447077609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3828746719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2778750194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977664366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4080647599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258294568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2611381395"/>
                    </a:ext>
                  </a:extLst>
                </a:gridCol>
                <a:gridCol w="719379">
                  <a:extLst>
                    <a:ext uri="{9D8B030D-6E8A-4147-A177-3AD203B41FA5}">
                      <a16:colId xmlns:a16="http://schemas.microsoft.com/office/drawing/2014/main" xmlns="" val="2649320011"/>
                    </a:ext>
                  </a:extLst>
                </a:gridCol>
                <a:gridCol w="683412">
                  <a:extLst>
                    <a:ext uri="{9D8B030D-6E8A-4147-A177-3AD203B41FA5}">
                      <a16:colId xmlns:a16="http://schemas.microsoft.com/office/drawing/2014/main" xmlns="" val="3128129377"/>
                    </a:ext>
                  </a:extLst>
                </a:gridCol>
                <a:gridCol w="683412">
                  <a:extLst>
                    <a:ext uri="{9D8B030D-6E8A-4147-A177-3AD203B41FA5}">
                      <a16:colId xmlns:a16="http://schemas.microsoft.com/office/drawing/2014/main" xmlns="" val="3948371498"/>
                    </a:ext>
                  </a:extLst>
                </a:gridCol>
                <a:gridCol w="786522">
                  <a:extLst>
                    <a:ext uri="{9D8B030D-6E8A-4147-A177-3AD203B41FA5}">
                      <a16:colId xmlns:a16="http://schemas.microsoft.com/office/drawing/2014/main" xmlns="" val="4129185746"/>
                    </a:ext>
                  </a:extLst>
                </a:gridCol>
              </a:tblGrid>
              <a:tr h="178547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Orçamento Geral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</a:t>
                      </a: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3629699"/>
                  </a:ext>
                </a:extLst>
              </a:tr>
              <a:tr h="170431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Detalhamento Orçamento COB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25.220.428,39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19.777.075,27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17.620.522,83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19.881.290,76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29.450.467,22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15.703.050,54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12.226.357,82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12.822.205,10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12.092.577,66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11.246.653,78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8.714.209,63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7.642.781,67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192.397.620,67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0265085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Detalhamento Orçamento Conf.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12.022.568,18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9.847.231,00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9.699.888,13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9.532.219,27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7.318.440,54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8.904.233,86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7.725.362,29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7.327.626,95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7.558.156,58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7.338.655,78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7.308.180,93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6.305.031,17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100.887.594,68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7634797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Detalhamento Orçamento Escolar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599.195,48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2.531.559,44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4628933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37.842.192,05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30.011.152,11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27.714.756,80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29.537.855,87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36.893.253,60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24.736.210,20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20.080.645,91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20.278.757,85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19.779.660,04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18.714.235,36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16.151.316,36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14.076.738,64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295.816.774,79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1548304"/>
                  </a:ext>
                </a:extLst>
              </a:tr>
              <a:tr h="170431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8818250"/>
                  </a:ext>
                </a:extLst>
              </a:tr>
              <a:tr h="178547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Detalhamento Orçamento COB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7377383"/>
                  </a:ext>
                </a:extLst>
              </a:tr>
              <a:tr h="178547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6.498.854,41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4.630.087,33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4.407.137,33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4.322.169,03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4.249.754,83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4.554.814,83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4.392.725,11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4.315.792,97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4.373.480,37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4.498.372,12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4.385.265,82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4.271.418,99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54.899.873,14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9624536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 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6.638.007,94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2.248.972,63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2.311.533,93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3.133.277,43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3.181.649,30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2.219.518,12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1.902.647,20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3.402.336,64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3.089.175,50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2.946.879,01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1.244.656,49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569.967,58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32.888.621,77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9920269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Ações Esportivas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9.164.412,31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10.133.275,70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8.831.488,95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9.364.903,94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18.923.460,23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5.909.913,45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2.888.381,37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1.632.681,30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1.196.592,60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1.294.776,33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702.066,49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891.539,45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70.933.492,12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3420544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2.919.153,73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2.764.739,61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2.070.362,62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3.060.940,36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3.095.602,86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3.018.804,14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3.042.604,14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3.471.394,19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3.433.329,19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2.506.626,32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2.382.220,83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1.909.855,65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33.675.633,64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0503551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25.220.428,39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19.777.075,27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17.620.522,83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19.881.290,76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29.450.467,22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15.703.050,54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12.226.357,82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12.822.205,10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12.092.577,66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11.246.653,78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8.714.209,63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7.642.781,67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192.397.620,67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5431503"/>
                  </a:ext>
                </a:extLst>
              </a:tr>
              <a:tr h="170431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4354245"/>
                  </a:ext>
                </a:extLst>
              </a:tr>
              <a:tr h="178547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Detalhamento Orçamento Conf.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5293944"/>
                  </a:ext>
                </a:extLst>
              </a:tr>
              <a:tr h="170431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Confederações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11.503.580,30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9.593.316,00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9.425.355,13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9.165.660,97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7.144.525,54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8.332.946,26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7.529.818,29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7.185.898,95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7.260.592,58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7.183.643,54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7.036.936,64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6.175.007,17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97.537.281,37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2190272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518.987,88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253.915,00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274.533,00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366.558,30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173.915,00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571.287,60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195.544,00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141.728,00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297.564,00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155.012,24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271.244,29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130.024,00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3.350.313,31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3763617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12.022.568,18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9.847.231,00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9.699.888,13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9.532.219,27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7.318.440,54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8.904.233,86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7.725.362,29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7.327.626,95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7.558.156,58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7.338.655,78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7.308.180,93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6.305.031,17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100.887.594,68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7707898"/>
                  </a:ext>
                </a:extLst>
              </a:tr>
              <a:tr h="170431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4448222"/>
                  </a:ext>
                </a:extLst>
              </a:tr>
              <a:tr h="178547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Detalhamento Orçamento Escolar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5343511"/>
                  </a:ext>
                </a:extLst>
              </a:tr>
              <a:tr h="170431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176.695,48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1.576.559,44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4843182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 Eventos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955.000,00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135450"/>
                  </a:ext>
                </a:extLst>
              </a:tr>
              <a:tr h="162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599.195,48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124.345,84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128.925,80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2.531.559,44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3982000"/>
                  </a:ext>
                </a:extLst>
              </a:tr>
            </a:tbl>
          </a:graphicData>
        </a:graphic>
      </p:graphicFrame>
      <p:sp>
        <p:nvSpPr>
          <p:cNvPr id="6" name="Retângulo 13">
            <a:extLst>
              <a:ext uri="{FF2B5EF4-FFF2-40B4-BE49-F238E27FC236}">
                <a16:creationId xmlns:a16="http://schemas.microsoft.com/office/drawing/2014/main" xmlns="" id="{A4F30AF9-6944-4A02-ADD5-7457FCF37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2442" y="344244"/>
            <a:ext cx="5819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175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ts val="25"/>
              </a:spcBef>
            </a:pPr>
            <a:r>
              <a:rPr lang="pt-BR" altLang="pt-BR" sz="1800" b="1" dirty="0"/>
              <a:t>Previsão de Despesas – Loterias 2020</a:t>
            </a:r>
          </a:p>
        </p:txBody>
      </p:sp>
    </p:spTree>
    <p:extLst>
      <p:ext uri="{BB962C8B-B14F-4D97-AF65-F5344CB8AC3E}">
        <p14:creationId xmlns:p14="http://schemas.microsoft.com/office/powerpoint/2010/main" val="976024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395</Words>
  <Application>Microsoft Macintosh PowerPoint</Application>
  <PresentationFormat>Custom</PresentationFormat>
  <Paragraphs>268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Tema do Office</vt:lpstr>
      <vt:lpstr>Worksheet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Flavia Saraiva de Rose Souza</dc:creator>
  <cp:lastModifiedBy>Irene  dos Santos</cp:lastModifiedBy>
  <cp:revision>3</cp:revision>
  <dcterms:created xsi:type="dcterms:W3CDTF">2020-03-18T18:06:24Z</dcterms:created>
  <dcterms:modified xsi:type="dcterms:W3CDTF">2020-05-11T12:28:10Z</dcterms:modified>
</cp:coreProperties>
</file>